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747"/>
    <p:restoredTop sz="94694"/>
  </p:normalViewPr>
  <p:slideViewPr>
    <p:cSldViewPr snapToGrid="0" snapToObjects="1">
      <p:cViewPr>
        <p:scale>
          <a:sx n="120" d="100"/>
          <a:sy n="120" d="100"/>
        </p:scale>
        <p:origin x="880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2E54E-562B-394B-87A1-59977E8CDFC5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320ED-9A51-BB42-AB7F-02AD9F5C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320ED-9A51-BB42-AB7F-02AD9F5C87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7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94FAAA-324A-1746-9CB4-D3D287009707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8443BF4-F081-374F-B3FB-5C9D78C27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6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606-018-4411-0.)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6503" y="-65872"/>
            <a:ext cx="12192000" cy="16027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460435" y="70924"/>
            <a:ext cx="7181597" cy="9886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Gender </a:t>
            </a:r>
            <a:r>
              <a:rPr lang="en-US" sz="2400" dirty="0"/>
              <a:t>Bias in Internal Medicine Resident </a:t>
            </a:r>
            <a:r>
              <a:rPr lang="en-US" sz="2400" dirty="0" smtClean="0"/>
              <a:t>Narrative Evaluations</a:t>
            </a:r>
            <a:r>
              <a:rPr lang="en-US" sz="2400" dirty="0"/>
              <a:t>: </a:t>
            </a:r>
            <a:r>
              <a:rPr lang="en-US" sz="2400" dirty="0" smtClean="0"/>
              <a:t>Comparing </a:t>
            </a:r>
            <a:r>
              <a:rPr lang="en-US" sz="2400" dirty="0"/>
              <a:t>Interprofessional Bedside Rounds to a Traditional Inpatient </a:t>
            </a:r>
            <a:r>
              <a:rPr lang="en-US" sz="2400" dirty="0" smtClean="0"/>
              <a:t>Teaching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829E99-D5F7-9541-A456-E2A4DE2F34D4}"/>
              </a:ext>
            </a:extLst>
          </p:cNvPr>
          <p:cNvSpPr txBox="1"/>
          <p:nvPr/>
        </p:nvSpPr>
        <p:spPr>
          <a:xfrm>
            <a:off x="25215" y="1740882"/>
            <a:ext cx="3861779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82880" indent="-158763">
              <a:buFont typeface="Arial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Gender bias discrimination has been identified in </a:t>
            </a:r>
            <a:r>
              <a:rPr lang="en-US" sz="900" dirty="0" smtClean="0">
                <a:solidFill>
                  <a:schemeClr val="bg1"/>
                </a:solidFill>
              </a:rPr>
              <a:t>narrative evaluations </a:t>
            </a:r>
            <a:r>
              <a:rPr lang="en-US" sz="900" dirty="0">
                <a:solidFill>
                  <a:schemeClr val="bg1"/>
                </a:solidFill>
              </a:rPr>
              <a:t>of </a:t>
            </a:r>
            <a:r>
              <a:rPr lang="en-US" sz="900" dirty="0" smtClean="0">
                <a:solidFill>
                  <a:schemeClr val="bg1"/>
                </a:solidFill>
              </a:rPr>
              <a:t>graduate </a:t>
            </a:r>
            <a:r>
              <a:rPr lang="en-US" sz="900" dirty="0">
                <a:solidFill>
                  <a:schemeClr val="bg1"/>
                </a:solidFill>
              </a:rPr>
              <a:t>medical education (GME) learners in numerous </a:t>
            </a:r>
            <a:r>
              <a:rPr lang="en-US" sz="900" dirty="0" smtClean="0">
                <a:solidFill>
                  <a:schemeClr val="bg1"/>
                </a:solidFill>
              </a:rPr>
              <a:t>studies </a:t>
            </a:r>
            <a:r>
              <a:rPr lang="en-US" sz="900" dirty="0" smtClean="0">
                <a:solidFill>
                  <a:schemeClr val="bg1"/>
                </a:solidFill>
              </a:rPr>
              <a:t>as </a:t>
            </a:r>
            <a:r>
              <a:rPr lang="en-US" sz="900" dirty="0" smtClean="0">
                <a:solidFill>
                  <a:schemeClr val="bg1"/>
                </a:solidFill>
              </a:rPr>
              <a:t>measured by frequency of ‘competency’ or ‘personality’-related words</a:t>
            </a:r>
          </a:p>
          <a:p>
            <a:pPr marL="182880" indent="-158763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An innovative, interprofessional team-based care model, </a:t>
            </a:r>
            <a:r>
              <a:rPr lang="en-US" sz="900" dirty="0" err="1" smtClean="0">
                <a:solidFill>
                  <a:schemeClr val="bg1"/>
                </a:solidFill>
              </a:rPr>
              <a:t>iPACE</a:t>
            </a:r>
            <a:r>
              <a:rPr lang="en-US" sz="900" baseline="30000" dirty="0" err="1" smtClean="0">
                <a:solidFill>
                  <a:schemeClr val="bg1"/>
                </a:solidFill>
              </a:rPr>
              <a:t>TM</a:t>
            </a:r>
            <a:r>
              <a:rPr lang="en-US" sz="900" dirty="0" smtClean="0">
                <a:solidFill>
                  <a:schemeClr val="bg1"/>
                </a:solidFill>
              </a:rPr>
              <a:t> was launched on one of four Internal Medicine (IM) teaching services in June 2017 in which faculty spent more time direct observation of residents “educational alliance”</a:t>
            </a:r>
            <a:endParaRPr lang="en-US" sz="900" dirty="0" smtClean="0">
              <a:solidFill>
                <a:schemeClr val="bg1"/>
              </a:solidFill>
              <a:effectLst/>
            </a:endParaRPr>
          </a:p>
          <a:p>
            <a:pPr marL="182880" indent="-158763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A retrospective </a:t>
            </a:r>
            <a:r>
              <a:rPr lang="en-US" sz="900" dirty="0">
                <a:solidFill>
                  <a:schemeClr val="bg1"/>
                </a:solidFill>
              </a:rPr>
              <a:t>analysis of narrative evaluations of IM residents concluded that the </a:t>
            </a:r>
            <a:r>
              <a:rPr lang="en-US" sz="900" dirty="0" err="1">
                <a:solidFill>
                  <a:schemeClr val="bg1"/>
                </a:solidFill>
              </a:rPr>
              <a:t>iPACE</a:t>
            </a:r>
            <a:r>
              <a:rPr lang="en-US" sz="900" baseline="30000" dirty="0" err="1">
                <a:solidFill>
                  <a:schemeClr val="bg1"/>
                </a:solidFill>
              </a:rPr>
              <a:t>TM</a:t>
            </a:r>
            <a:r>
              <a:rPr lang="en-US" sz="900" dirty="0">
                <a:solidFill>
                  <a:schemeClr val="bg1"/>
                </a:solidFill>
              </a:rPr>
              <a:t> model had a positive impact on the quantity and quality of feedback when compared with the traditional inpatient teaching </a:t>
            </a:r>
            <a:r>
              <a:rPr lang="en-US" sz="900" dirty="0" smtClean="0">
                <a:solidFill>
                  <a:schemeClr val="bg1"/>
                </a:solidFill>
              </a:rPr>
              <a:t>model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8C95FF1-F5BD-894A-88B5-113285A4F833}"/>
              </a:ext>
            </a:extLst>
          </p:cNvPr>
          <p:cNvSpPr/>
          <p:nvPr/>
        </p:nvSpPr>
        <p:spPr>
          <a:xfrm>
            <a:off x="145843" y="1516303"/>
            <a:ext cx="3809999" cy="32610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INTRODUCTION</a:t>
            </a:r>
            <a:endParaRPr lang="en-US" sz="1556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0B929AC-D0CE-294A-992C-085C7153B091}"/>
              </a:ext>
            </a:extLst>
          </p:cNvPr>
          <p:cNvSpPr/>
          <p:nvPr/>
        </p:nvSpPr>
        <p:spPr>
          <a:xfrm>
            <a:off x="4971771" y="1516303"/>
            <a:ext cx="2158924" cy="30635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8C95FF1-F5BD-894A-88B5-113285A4F833}"/>
              </a:ext>
            </a:extLst>
          </p:cNvPr>
          <p:cNvSpPr/>
          <p:nvPr/>
        </p:nvSpPr>
        <p:spPr>
          <a:xfrm>
            <a:off x="145843" y="4071109"/>
            <a:ext cx="3809999" cy="27077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METHODS</a:t>
            </a:r>
            <a:endParaRPr lang="en-US" sz="1556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8C95FF1-F5BD-894A-88B5-113285A4F833}"/>
              </a:ext>
            </a:extLst>
          </p:cNvPr>
          <p:cNvSpPr/>
          <p:nvPr/>
        </p:nvSpPr>
        <p:spPr>
          <a:xfrm>
            <a:off x="214691" y="3193307"/>
            <a:ext cx="3672302" cy="31141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AIM</a:t>
            </a:r>
            <a:endParaRPr lang="en-US" sz="1556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F267E75-9527-1C43-99CC-5A3F016F0743}"/>
              </a:ext>
            </a:extLst>
          </p:cNvPr>
          <p:cNvSpPr txBox="1"/>
          <p:nvPr/>
        </p:nvSpPr>
        <p:spPr>
          <a:xfrm>
            <a:off x="52080" y="3495753"/>
            <a:ext cx="3808048" cy="5078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 anchor="t">
            <a:spAutoFit/>
          </a:bodyPr>
          <a:lstStyle/>
          <a:p>
            <a:pPr algn="just"/>
            <a:r>
              <a:rPr lang="en-US" sz="900" dirty="0" smtClean="0">
                <a:solidFill>
                  <a:schemeClr val="bg1"/>
                </a:solidFill>
              </a:rPr>
              <a:t>To </a:t>
            </a:r>
            <a:r>
              <a:rPr lang="en-US" sz="900" dirty="0">
                <a:solidFill>
                  <a:schemeClr val="bg1"/>
                </a:solidFill>
              </a:rPr>
              <a:t>assess </a:t>
            </a:r>
            <a:r>
              <a:rPr lang="en-US" sz="900" dirty="0" smtClean="0">
                <a:solidFill>
                  <a:schemeClr val="bg1"/>
                </a:solidFill>
              </a:rPr>
              <a:t>if the </a:t>
            </a:r>
            <a:r>
              <a:rPr lang="en-US" sz="900" dirty="0" err="1">
                <a:solidFill>
                  <a:schemeClr val="bg1"/>
                </a:solidFill>
              </a:rPr>
              <a:t>iPACE</a:t>
            </a:r>
            <a:r>
              <a:rPr lang="en-US" sz="900" baseline="30000" dirty="0" err="1">
                <a:solidFill>
                  <a:schemeClr val="bg1"/>
                </a:solidFill>
              </a:rPr>
              <a:t>TM</a:t>
            </a:r>
            <a:r>
              <a:rPr lang="en-US" sz="900" dirty="0">
                <a:solidFill>
                  <a:schemeClr val="bg1"/>
                </a:solidFill>
              </a:rPr>
              <a:t> model </a:t>
            </a:r>
            <a:r>
              <a:rPr lang="en-US" sz="900" dirty="0" smtClean="0">
                <a:solidFill>
                  <a:schemeClr val="bg1"/>
                </a:solidFill>
              </a:rPr>
              <a:t>affected </a:t>
            </a:r>
            <a:r>
              <a:rPr lang="en-US" sz="900" dirty="0">
                <a:solidFill>
                  <a:schemeClr val="bg1"/>
                </a:solidFill>
              </a:rPr>
              <a:t>the frequency of gender bias discrimination (i.e. disproportionate use of competency or </a:t>
            </a:r>
            <a:r>
              <a:rPr lang="en-US" sz="900" dirty="0" smtClean="0">
                <a:solidFill>
                  <a:schemeClr val="bg1"/>
                </a:solidFill>
              </a:rPr>
              <a:t>personality-based </a:t>
            </a:r>
            <a:r>
              <a:rPr lang="en-US" sz="900" dirty="0">
                <a:solidFill>
                  <a:schemeClr val="bg1"/>
                </a:solidFill>
              </a:rPr>
              <a:t>descriptors based on gender) compared with the traditional model. </a:t>
            </a:r>
            <a:endParaRPr lang="en-US" sz="889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9C6D8EE-C40A-384C-BA28-C74F5B7FF922}"/>
              </a:ext>
            </a:extLst>
          </p:cNvPr>
          <p:cNvSpPr/>
          <p:nvPr/>
        </p:nvSpPr>
        <p:spPr>
          <a:xfrm>
            <a:off x="8180118" y="3414117"/>
            <a:ext cx="3868403" cy="39256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LIMITATIONS</a:t>
            </a:r>
            <a:endParaRPr lang="en-US" sz="1556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47533" y="5960868"/>
            <a:ext cx="380098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REFERENCES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500" dirty="0" err="1" smtClean="0">
                <a:solidFill>
                  <a:schemeClr val="bg1"/>
                </a:solidFill>
              </a:rPr>
              <a:t>Rojek</a:t>
            </a:r>
            <a:r>
              <a:rPr lang="en-US" sz="500" dirty="0" smtClean="0">
                <a:solidFill>
                  <a:schemeClr val="bg1"/>
                </a:solidFill>
              </a:rPr>
              <a:t> </a:t>
            </a:r>
            <a:r>
              <a:rPr lang="en-US" sz="500" dirty="0">
                <a:solidFill>
                  <a:schemeClr val="bg1"/>
                </a:solidFill>
              </a:rPr>
              <a:t>et al, JGIM. 2019; 34(5):</a:t>
            </a:r>
            <a:r>
              <a:rPr lang="en-US" sz="500" dirty="0" smtClean="0">
                <a:solidFill>
                  <a:schemeClr val="bg1"/>
                </a:solidFill>
              </a:rPr>
              <a:t>684-91</a:t>
            </a:r>
            <a:endParaRPr lang="en-US" sz="500" dirty="0">
              <a:solidFill>
                <a:schemeClr val="bg1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500" dirty="0">
                <a:solidFill>
                  <a:schemeClr val="bg1"/>
                </a:solidFill>
              </a:rPr>
              <a:t>Morgan, A.U., </a:t>
            </a:r>
            <a:r>
              <a:rPr lang="en-US" sz="500" dirty="0" err="1">
                <a:solidFill>
                  <a:schemeClr val="bg1"/>
                </a:solidFill>
              </a:rPr>
              <a:t>Chaiyachati</a:t>
            </a:r>
            <a:r>
              <a:rPr lang="en-US" sz="500" dirty="0">
                <a:solidFill>
                  <a:schemeClr val="bg1"/>
                </a:solidFill>
              </a:rPr>
              <a:t>, K.H., </a:t>
            </a:r>
            <a:r>
              <a:rPr lang="en-US" sz="500" dirty="0" err="1">
                <a:solidFill>
                  <a:schemeClr val="bg1"/>
                </a:solidFill>
              </a:rPr>
              <a:t>Weissman</a:t>
            </a:r>
            <a:r>
              <a:rPr lang="en-US" sz="500" dirty="0">
                <a:solidFill>
                  <a:schemeClr val="bg1"/>
                </a:solidFill>
              </a:rPr>
              <a:t>, G.E. </a:t>
            </a:r>
            <a:r>
              <a:rPr lang="en-US" sz="500" i="1" dirty="0">
                <a:solidFill>
                  <a:schemeClr val="bg1"/>
                </a:solidFill>
              </a:rPr>
              <a:t>et al.</a:t>
            </a:r>
            <a:r>
              <a:rPr lang="en-US" sz="500" dirty="0">
                <a:solidFill>
                  <a:schemeClr val="bg1"/>
                </a:solidFill>
              </a:rPr>
              <a:t> Eliminating Gender-Based Bias in Academic Medicine: More Than Naming the “Elephant in the Room”. </a:t>
            </a:r>
            <a:r>
              <a:rPr lang="en-US" sz="500" i="1" dirty="0">
                <a:solidFill>
                  <a:schemeClr val="bg1"/>
                </a:solidFill>
              </a:rPr>
              <a:t>J GEN INTERN MED </a:t>
            </a:r>
            <a:r>
              <a:rPr lang="en-US" sz="500" b="1" dirty="0">
                <a:solidFill>
                  <a:schemeClr val="bg1"/>
                </a:solidFill>
              </a:rPr>
              <a:t>33</a:t>
            </a:r>
            <a:r>
              <a:rPr lang="en-US" sz="500" dirty="0">
                <a:solidFill>
                  <a:schemeClr val="bg1"/>
                </a:solidFill>
              </a:rPr>
              <a:t>, 966–968 (2018). </a:t>
            </a:r>
            <a:r>
              <a:rPr lang="en-US" sz="500" u="sng" dirty="0">
                <a:solidFill>
                  <a:schemeClr val="bg1"/>
                </a:solidFill>
                <a:hlinkClick r:id="rId3"/>
              </a:rPr>
              <a:t>https://doi.org/10.1007/s11606-018-4411-0.)</a:t>
            </a:r>
            <a:endParaRPr lang="en-US" sz="500" dirty="0">
              <a:solidFill>
                <a:schemeClr val="bg1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500" dirty="0">
                <a:solidFill>
                  <a:schemeClr val="bg1"/>
                </a:solidFill>
              </a:rPr>
              <a:t>Gordon LB, </a:t>
            </a:r>
            <a:r>
              <a:rPr lang="en-US" sz="500" dirty="0" err="1">
                <a:solidFill>
                  <a:schemeClr val="bg1"/>
                </a:solidFill>
              </a:rPr>
              <a:t>Zelaya</a:t>
            </a:r>
            <a:r>
              <a:rPr lang="en-US" sz="500" dirty="0">
                <a:solidFill>
                  <a:schemeClr val="bg1"/>
                </a:solidFill>
              </a:rPr>
              <a:t>-Floyd M, White P, </a:t>
            </a:r>
            <a:r>
              <a:rPr lang="en-US" sz="500" dirty="0" err="1">
                <a:solidFill>
                  <a:schemeClr val="bg1"/>
                </a:solidFill>
              </a:rPr>
              <a:t>Hallen</a:t>
            </a:r>
            <a:r>
              <a:rPr lang="en-US" sz="500" dirty="0">
                <a:solidFill>
                  <a:schemeClr val="bg1"/>
                </a:solidFill>
              </a:rPr>
              <a:t> S, </a:t>
            </a:r>
            <a:r>
              <a:rPr lang="en-US" sz="500" dirty="0" err="1">
                <a:solidFill>
                  <a:schemeClr val="bg1"/>
                </a:solidFill>
              </a:rPr>
              <a:t>Varaklis</a:t>
            </a:r>
            <a:r>
              <a:rPr lang="en-US" sz="500" dirty="0">
                <a:solidFill>
                  <a:schemeClr val="bg1"/>
                </a:solidFill>
              </a:rPr>
              <a:t> K, </a:t>
            </a:r>
            <a:r>
              <a:rPr lang="en-US" sz="500" dirty="0" err="1">
                <a:solidFill>
                  <a:schemeClr val="bg1"/>
                </a:solidFill>
              </a:rPr>
              <a:t>Tavakolikashi</a:t>
            </a:r>
            <a:r>
              <a:rPr lang="en-US" sz="500" dirty="0">
                <a:solidFill>
                  <a:schemeClr val="bg1"/>
                </a:solidFill>
              </a:rPr>
              <a:t> M. </a:t>
            </a:r>
            <a:r>
              <a:rPr lang="en-US" sz="500" dirty="0" err="1">
                <a:solidFill>
                  <a:schemeClr val="bg1"/>
                </a:solidFill>
              </a:rPr>
              <a:t>Interprofessional</a:t>
            </a:r>
            <a:r>
              <a:rPr lang="en-US" sz="500" dirty="0">
                <a:solidFill>
                  <a:schemeClr val="bg1"/>
                </a:solidFill>
              </a:rPr>
              <a:t> bedside rounding improves quality of feedback to resident physicians. Med Teach. 2022 Aug;44(8):907-913. </a:t>
            </a:r>
            <a:r>
              <a:rPr lang="en-US" sz="500" dirty="0" err="1">
                <a:solidFill>
                  <a:schemeClr val="bg1"/>
                </a:solidFill>
              </a:rPr>
              <a:t>doi</a:t>
            </a:r>
            <a:r>
              <a:rPr lang="en-US" sz="500" dirty="0">
                <a:solidFill>
                  <a:schemeClr val="bg1"/>
                </a:solidFill>
              </a:rPr>
              <a:t>: 10.1080/0142159X.2022.2049735. </a:t>
            </a:r>
            <a:r>
              <a:rPr lang="en-US" sz="500" dirty="0" err="1">
                <a:solidFill>
                  <a:schemeClr val="bg1"/>
                </a:solidFill>
              </a:rPr>
              <a:t>Epub</a:t>
            </a:r>
            <a:r>
              <a:rPr lang="en-US" sz="500" dirty="0">
                <a:solidFill>
                  <a:schemeClr val="bg1"/>
                </a:solidFill>
              </a:rPr>
              <a:t> 2022 Apr 2. PMID: 35373712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500" dirty="0" err="1">
                <a:solidFill>
                  <a:schemeClr val="bg1"/>
                </a:solidFill>
              </a:rPr>
              <a:t>Hallen</a:t>
            </a:r>
            <a:r>
              <a:rPr lang="en-US" sz="500" dirty="0">
                <a:solidFill>
                  <a:schemeClr val="bg1"/>
                </a:solidFill>
              </a:rPr>
              <a:t> S, Van der </a:t>
            </a:r>
            <a:r>
              <a:rPr lang="en-US" sz="500" dirty="0" err="1">
                <a:solidFill>
                  <a:schemeClr val="bg1"/>
                </a:solidFill>
              </a:rPr>
              <a:t>Kloot</a:t>
            </a:r>
            <a:r>
              <a:rPr lang="en-US" sz="500" dirty="0">
                <a:solidFill>
                  <a:schemeClr val="bg1"/>
                </a:solidFill>
              </a:rPr>
              <a:t> T, McCormack C, et al. Redesigning the Clinical Learning Environment to Improve </a:t>
            </a:r>
            <a:r>
              <a:rPr lang="en-US" sz="500" dirty="0" err="1">
                <a:solidFill>
                  <a:schemeClr val="bg1"/>
                </a:solidFill>
              </a:rPr>
              <a:t>Interprofessional</a:t>
            </a:r>
            <a:r>
              <a:rPr lang="en-US" sz="500" dirty="0">
                <a:solidFill>
                  <a:schemeClr val="bg1"/>
                </a:solidFill>
              </a:rPr>
              <a:t> Care and Education: Multi-Method Program Evaluation of the </a:t>
            </a:r>
            <a:r>
              <a:rPr lang="en-US" sz="500" dirty="0" err="1">
                <a:solidFill>
                  <a:schemeClr val="bg1"/>
                </a:solidFill>
              </a:rPr>
              <a:t>iPACE</a:t>
            </a:r>
            <a:r>
              <a:rPr lang="en-US" sz="500" dirty="0">
                <a:solidFill>
                  <a:schemeClr val="bg1"/>
                </a:solidFill>
              </a:rPr>
              <a:t>™ Pilot Unit. J Grad Med Educ. Oct 2020;12(5):598-610. doi:10.4300/JGME-D-19-00675.1</a:t>
            </a:r>
          </a:p>
        </p:txBody>
      </p:sp>
      <p:pic>
        <p:nvPicPr>
          <p:cNvPr id="1026" name="Picture 2" descr="Pace circul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31" y="130781"/>
            <a:ext cx="1270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CE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401029"/>
            <a:ext cx="2463194" cy="46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460435" y="998597"/>
            <a:ext cx="71815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Katherine Davis, MD MPH; Alec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Luro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, PhD; Melissa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Zelaya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-Floyd, PhD; Patricia White; Sarah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Hallen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, MD;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Kalli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Varaklis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, MD,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MSEd</a:t>
            </a: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80" y="4302835"/>
            <a:ext cx="38080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A retrospective analysis of </a:t>
            </a:r>
            <a:r>
              <a:rPr lang="en-US" sz="900" dirty="0" smtClean="0">
                <a:solidFill>
                  <a:schemeClr val="bg1"/>
                </a:solidFill>
              </a:rPr>
              <a:t>narrative portion of </a:t>
            </a:r>
            <a:r>
              <a:rPr lang="en-US" sz="900" dirty="0">
                <a:solidFill>
                  <a:schemeClr val="bg1"/>
                </a:solidFill>
              </a:rPr>
              <a:t>faculty </a:t>
            </a:r>
            <a:r>
              <a:rPr lang="en-US" sz="900" dirty="0" smtClean="0">
                <a:solidFill>
                  <a:schemeClr val="bg1"/>
                </a:solidFill>
              </a:rPr>
              <a:t>inpatient evaluations </a:t>
            </a:r>
            <a:r>
              <a:rPr lang="en-US" sz="900" dirty="0">
                <a:solidFill>
                  <a:schemeClr val="bg1"/>
                </a:solidFill>
              </a:rPr>
              <a:t>of IM residents </a:t>
            </a:r>
            <a:r>
              <a:rPr lang="en-US" sz="900" dirty="0" smtClean="0">
                <a:solidFill>
                  <a:schemeClr val="bg1"/>
                </a:solidFill>
              </a:rPr>
              <a:t>at </a:t>
            </a:r>
            <a:r>
              <a:rPr lang="en-US" sz="900" dirty="0">
                <a:solidFill>
                  <a:schemeClr val="bg1"/>
                </a:solidFill>
              </a:rPr>
              <a:t>MMC </a:t>
            </a:r>
            <a:r>
              <a:rPr lang="en-US" sz="900" dirty="0" smtClean="0">
                <a:solidFill>
                  <a:schemeClr val="bg1"/>
                </a:solidFill>
              </a:rPr>
              <a:t>June 2017-March </a:t>
            </a:r>
            <a:r>
              <a:rPr lang="en-US" sz="900" dirty="0" smtClean="0">
                <a:solidFill>
                  <a:schemeClr val="bg1"/>
                </a:solidFill>
              </a:rPr>
              <a:t>2020 using a deductive content approach (N=508 total evaluations)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A codebook </a:t>
            </a:r>
            <a:r>
              <a:rPr lang="en-US" sz="900" dirty="0">
                <a:solidFill>
                  <a:schemeClr val="bg1"/>
                </a:solidFill>
              </a:rPr>
              <a:t>was established based on literature review of qualitative analysis of evaluation narratives and gender bias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N</a:t>
            </a:r>
            <a:r>
              <a:rPr lang="en-US" sz="900" dirty="0" smtClean="0">
                <a:solidFill>
                  <a:schemeClr val="bg1"/>
                </a:solidFill>
              </a:rPr>
              <a:t>arrative </a:t>
            </a:r>
            <a:r>
              <a:rPr lang="en-US" sz="900" dirty="0">
                <a:solidFill>
                  <a:schemeClr val="bg1"/>
                </a:solidFill>
              </a:rPr>
              <a:t>words </a:t>
            </a:r>
            <a:r>
              <a:rPr lang="en-US" sz="900" dirty="0" smtClean="0">
                <a:solidFill>
                  <a:schemeClr val="bg1"/>
                </a:solidFill>
              </a:rPr>
              <a:t>categorized </a:t>
            </a:r>
            <a:r>
              <a:rPr lang="en-US" sz="900" dirty="0">
                <a:solidFill>
                  <a:schemeClr val="bg1"/>
                </a:solidFill>
              </a:rPr>
              <a:t>as </a:t>
            </a:r>
            <a:r>
              <a:rPr lang="en-US" sz="900" dirty="0" smtClean="0">
                <a:solidFill>
                  <a:schemeClr val="bg1"/>
                </a:solidFill>
              </a:rPr>
              <a:t>“</a:t>
            </a:r>
            <a:r>
              <a:rPr lang="en-US" sz="900" dirty="0">
                <a:solidFill>
                  <a:schemeClr val="bg1"/>
                </a:solidFill>
              </a:rPr>
              <a:t>competency” or “</a:t>
            </a:r>
            <a:r>
              <a:rPr lang="en-US" sz="900" dirty="0" smtClean="0">
                <a:solidFill>
                  <a:schemeClr val="bg1"/>
                </a:solidFill>
              </a:rPr>
              <a:t>personality”-related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Beta </a:t>
            </a:r>
            <a:r>
              <a:rPr lang="en-US" sz="900" dirty="0">
                <a:solidFill>
                  <a:schemeClr val="bg1"/>
                </a:solidFill>
              </a:rPr>
              <a:t>regression mixed </a:t>
            </a:r>
            <a:r>
              <a:rPr lang="en-US" sz="900" dirty="0" smtClean="0">
                <a:solidFill>
                  <a:schemeClr val="bg1"/>
                </a:solidFill>
              </a:rPr>
              <a:t>models </a:t>
            </a:r>
            <a:r>
              <a:rPr lang="en-US" sz="900" dirty="0" smtClean="0">
                <a:solidFill>
                  <a:schemeClr val="bg1"/>
                </a:solidFill>
              </a:rPr>
              <a:t>used </a:t>
            </a:r>
            <a:r>
              <a:rPr lang="en-US" sz="900" dirty="0">
                <a:solidFill>
                  <a:schemeClr val="bg1"/>
                </a:solidFill>
              </a:rPr>
              <a:t>to estimate the effect of resident gender, faculty gender, and service </a:t>
            </a:r>
            <a:r>
              <a:rPr lang="en-US" sz="900" dirty="0" smtClean="0">
                <a:solidFill>
                  <a:schemeClr val="bg1"/>
                </a:solidFill>
              </a:rPr>
              <a:t>type </a:t>
            </a:r>
            <a:r>
              <a:rPr lang="en-US" sz="900" dirty="0">
                <a:solidFill>
                  <a:schemeClr val="bg1"/>
                </a:solidFill>
              </a:rPr>
              <a:t>on the proportion of personality and competency related terms used in faculty </a:t>
            </a:r>
            <a:r>
              <a:rPr lang="en-US" sz="900" dirty="0" smtClean="0">
                <a:solidFill>
                  <a:schemeClr val="bg1"/>
                </a:solidFill>
              </a:rPr>
              <a:t>narratives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79128" y="4873870"/>
            <a:ext cx="4070381" cy="1085335"/>
            <a:chOff x="4180594" y="10119209"/>
            <a:chExt cx="3868403" cy="10853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9C6D8EE-C40A-384C-BA28-C74F5B7FF922}"/>
                </a:ext>
              </a:extLst>
            </p:cNvPr>
            <p:cNvSpPr/>
            <p:nvPr/>
          </p:nvSpPr>
          <p:spPr>
            <a:xfrm>
              <a:off x="4180594" y="10119209"/>
              <a:ext cx="3868403" cy="392563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56" dirty="0" smtClean="0">
                  <a:solidFill>
                    <a:schemeClr val="bg1"/>
                  </a:solidFill>
                  <a:latin typeface="+mj-lt"/>
                </a:rPr>
                <a:t>CONCLUSIONS</a:t>
              </a:r>
              <a:endParaRPr lang="en-US" sz="1556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6394" y="10419714"/>
              <a:ext cx="35368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charset="0"/>
                <a:buChar char="•"/>
              </a:pPr>
              <a:r>
                <a:rPr lang="en-US" sz="900" dirty="0" smtClean="0">
                  <a:solidFill>
                    <a:schemeClr val="bg1"/>
                  </a:solidFill>
                </a:rPr>
                <a:t>No difference in the use of </a:t>
              </a:r>
              <a:r>
                <a:rPr lang="en-US" sz="900" dirty="0" smtClean="0">
                  <a:solidFill>
                    <a:schemeClr val="bg1"/>
                  </a:solidFill>
                </a:rPr>
                <a:t>personality- </a:t>
              </a:r>
              <a:r>
                <a:rPr lang="en-US" sz="900" dirty="0" smtClean="0">
                  <a:solidFill>
                    <a:schemeClr val="bg1"/>
                  </a:solidFill>
                </a:rPr>
                <a:t>or competency-related terms used in faculty evaluations of residents on IPACE compared with a traditional teaching service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</a:rPr>
                <a:t>Duration of time spent with </a:t>
              </a:r>
              <a:r>
                <a:rPr lang="en-US" sz="900" dirty="0" smtClean="0">
                  <a:solidFill>
                    <a:schemeClr val="bg1"/>
                  </a:solidFill>
                </a:rPr>
                <a:t>residents (“educational alliance”) </a:t>
              </a:r>
              <a:r>
                <a:rPr lang="en-US" sz="900" dirty="0">
                  <a:solidFill>
                    <a:schemeClr val="bg1"/>
                  </a:solidFill>
                </a:rPr>
                <a:t>did not affect the </a:t>
              </a:r>
              <a:r>
                <a:rPr lang="en-US" sz="900" dirty="0" smtClean="0">
                  <a:solidFill>
                    <a:schemeClr val="bg1"/>
                  </a:solidFill>
                </a:rPr>
                <a:t>terms/verbs </a:t>
              </a:r>
              <a:r>
                <a:rPr lang="en-US" sz="900" dirty="0">
                  <a:solidFill>
                    <a:schemeClr val="bg1"/>
                  </a:solidFill>
                </a:rPr>
                <a:t>that faculty are socialized to </a:t>
              </a:r>
              <a:r>
                <a:rPr lang="en-US" sz="900" dirty="0" smtClean="0">
                  <a:solidFill>
                    <a:schemeClr val="bg1"/>
                  </a:solidFill>
                </a:rPr>
                <a:t>use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9C6D8EE-C40A-384C-BA28-C74F5B7FF922}"/>
              </a:ext>
            </a:extLst>
          </p:cNvPr>
          <p:cNvSpPr/>
          <p:nvPr/>
        </p:nvSpPr>
        <p:spPr>
          <a:xfrm>
            <a:off x="8180118" y="1516303"/>
            <a:ext cx="3868403" cy="28795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6" dirty="0" smtClean="0">
                <a:solidFill>
                  <a:schemeClr val="bg1"/>
                </a:solidFill>
                <a:latin typeface="+mj-lt"/>
              </a:rPr>
              <a:t>DISCUSSION</a:t>
            </a:r>
            <a:endParaRPr lang="en-US" sz="1556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53586" y="1740882"/>
            <a:ext cx="372146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Methodology used may not be sensitive enough to detect bias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Our study only </a:t>
            </a:r>
            <a:r>
              <a:rPr lang="en-US" sz="900" dirty="0" smtClean="0">
                <a:solidFill>
                  <a:schemeClr val="bg1"/>
                </a:solidFill>
              </a:rPr>
              <a:t>looked at </a:t>
            </a:r>
            <a:r>
              <a:rPr lang="en-US" sz="900" dirty="0" smtClean="0">
                <a:solidFill>
                  <a:schemeClr val="bg1"/>
                </a:solidFill>
              </a:rPr>
              <a:t>personality </a:t>
            </a:r>
            <a:r>
              <a:rPr lang="en-US" sz="900" dirty="0" smtClean="0">
                <a:solidFill>
                  <a:schemeClr val="bg1"/>
                </a:solidFill>
              </a:rPr>
              <a:t>or competency-related </a:t>
            </a:r>
            <a:r>
              <a:rPr lang="en-US" sz="900" dirty="0" smtClean="0">
                <a:solidFill>
                  <a:schemeClr val="bg1"/>
                </a:solidFill>
              </a:rPr>
              <a:t>terms, but there could be a difference for other categories, such </a:t>
            </a:r>
            <a:r>
              <a:rPr lang="en-US" sz="900" dirty="0" smtClean="0">
                <a:solidFill>
                  <a:schemeClr val="bg1"/>
                </a:solidFill>
              </a:rPr>
              <a:t>as ‘Actionable” </a:t>
            </a:r>
            <a:r>
              <a:rPr lang="en-US" sz="900" dirty="0" smtClean="0">
                <a:solidFill>
                  <a:schemeClr val="bg1"/>
                </a:solidFill>
              </a:rPr>
              <a:t>feedback</a:t>
            </a:r>
            <a:r>
              <a:rPr lang="en-US" sz="900" dirty="0" smtClean="0">
                <a:solidFill>
                  <a:schemeClr val="bg1"/>
                </a:solidFill>
              </a:rPr>
              <a:t>, etc.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An </a:t>
            </a:r>
            <a:r>
              <a:rPr lang="en-US" sz="900" dirty="0" smtClean="0">
                <a:solidFill>
                  <a:schemeClr val="bg1"/>
                </a:solidFill>
              </a:rPr>
              <a:t>iPACE intervention does not change the language that is utilized </a:t>
            </a:r>
            <a:r>
              <a:rPr lang="en-US" sz="900" dirty="0" smtClean="0">
                <a:solidFill>
                  <a:schemeClr val="bg1"/>
                </a:solidFill>
              </a:rPr>
              <a:t>in evaluations (nor </a:t>
            </a:r>
            <a:r>
              <a:rPr lang="en-US" sz="900" dirty="0" smtClean="0">
                <a:solidFill>
                  <a:schemeClr val="bg1"/>
                </a:solidFill>
              </a:rPr>
              <a:t>was it designed to do </a:t>
            </a:r>
            <a:r>
              <a:rPr lang="en-US" sz="900" dirty="0" smtClean="0">
                <a:solidFill>
                  <a:schemeClr val="bg1"/>
                </a:solidFill>
              </a:rPr>
              <a:t>so) and this may contribute to the lack of a difference detected. Inherent biases of faculty may not have changed by duration of time spent with residents, but rather </a:t>
            </a:r>
            <a:r>
              <a:rPr lang="en-US" sz="900" dirty="0" smtClean="0">
                <a:solidFill>
                  <a:schemeClr val="bg1"/>
                </a:solidFill>
              </a:rPr>
              <a:t>affected </a:t>
            </a:r>
            <a:r>
              <a:rPr lang="en-US" sz="900" dirty="0" smtClean="0">
                <a:solidFill>
                  <a:schemeClr val="bg1"/>
                </a:solidFill>
              </a:rPr>
              <a:t>by terms that people have been socialized to use in evaluations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Our evaluations of residents may be more fair and consistent. Data </a:t>
            </a:r>
            <a:r>
              <a:rPr lang="en-US" sz="900" dirty="0" smtClean="0">
                <a:solidFill>
                  <a:schemeClr val="bg1"/>
                </a:solidFill>
              </a:rPr>
              <a:t>indicate that there was no difference between feedback (</a:t>
            </a:r>
            <a:r>
              <a:rPr lang="en-US" sz="900" dirty="0" smtClean="0">
                <a:solidFill>
                  <a:schemeClr val="bg1"/>
                </a:solidFill>
              </a:rPr>
              <a:t>competency, personality) </a:t>
            </a:r>
            <a:r>
              <a:rPr lang="en-US" sz="900" dirty="0" smtClean="0">
                <a:solidFill>
                  <a:schemeClr val="bg1"/>
                </a:solidFill>
              </a:rPr>
              <a:t>between male and female recipients </a:t>
            </a:r>
            <a:r>
              <a:rPr lang="en-US" sz="900" dirty="0" smtClean="0">
                <a:solidFill>
                  <a:schemeClr val="bg1"/>
                </a:solidFill>
              </a:rPr>
              <a:t>within and between units.</a:t>
            </a:r>
            <a:endParaRPr lang="en-US" sz="9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318647"/>
              </p:ext>
            </p:extLst>
          </p:nvPr>
        </p:nvGraphicFramePr>
        <p:xfrm>
          <a:off x="4550378" y="1899944"/>
          <a:ext cx="3001710" cy="11235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0570">
                  <a:extLst>
                    <a:ext uri="{9D8B030D-6E8A-4147-A177-3AD203B41FA5}">
                      <a16:colId xmlns:a16="http://schemas.microsoft.com/office/drawing/2014/main" xmlns="" val="1539500324"/>
                    </a:ext>
                  </a:extLst>
                </a:gridCol>
                <a:gridCol w="1000570">
                  <a:extLst>
                    <a:ext uri="{9D8B030D-6E8A-4147-A177-3AD203B41FA5}">
                      <a16:colId xmlns:a16="http://schemas.microsoft.com/office/drawing/2014/main" xmlns="" val="3199740725"/>
                    </a:ext>
                  </a:extLst>
                </a:gridCol>
                <a:gridCol w="1000570">
                  <a:extLst>
                    <a:ext uri="{9D8B030D-6E8A-4147-A177-3AD203B41FA5}">
                      <a16:colId xmlns:a16="http://schemas.microsoft.com/office/drawing/2014/main" xmlns="" val="2150126430"/>
                    </a:ext>
                  </a:extLst>
                </a:gridCol>
              </a:tblGrid>
              <a:tr h="475349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Rounding Method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Number of Faculty </a:t>
                      </a:r>
                    </a:p>
                    <a:p>
                      <a:pPr algn="ctr"/>
                      <a:r>
                        <a:rPr lang="en-US" sz="800" dirty="0" smtClean="0"/>
                        <a:t>(% Female)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Number of Residents</a:t>
                      </a:r>
                    </a:p>
                    <a:p>
                      <a:pPr algn="ctr"/>
                      <a:r>
                        <a:rPr lang="en-US" sz="800" baseline="0" dirty="0" smtClean="0"/>
                        <a:t> (% Female)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8933038"/>
                  </a:ext>
                </a:extLst>
              </a:tr>
              <a:tr h="21606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General Medicine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57 (42%)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100 (49%)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4671306"/>
                  </a:ext>
                </a:extLst>
              </a:tr>
              <a:tr h="216068">
                <a:tc>
                  <a:txBody>
                    <a:bodyPr/>
                    <a:lstStyle/>
                    <a:p>
                      <a:pPr algn="r"/>
                      <a:r>
                        <a:rPr lang="en-US" sz="800" dirty="0" err="1" smtClean="0"/>
                        <a:t>iPACE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24 (38%)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60 (47%)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044078"/>
                  </a:ext>
                </a:extLst>
              </a:tr>
              <a:tr h="21606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All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57 (42%)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102 (49%)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10455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22597"/>
              </p:ext>
            </p:extLst>
          </p:nvPr>
        </p:nvGraphicFramePr>
        <p:xfrm>
          <a:off x="3999748" y="3411926"/>
          <a:ext cx="4102970" cy="29528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8776">
                  <a:extLst>
                    <a:ext uri="{9D8B030D-6E8A-4147-A177-3AD203B41FA5}">
                      <a16:colId xmlns:a16="http://schemas.microsoft.com/office/drawing/2014/main" xmlns="" val="163302011"/>
                    </a:ext>
                  </a:extLst>
                </a:gridCol>
                <a:gridCol w="1017862">
                  <a:extLst>
                    <a:ext uri="{9D8B030D-6E8A-4147-A177-3AD203B41FA5}">
                      <a16:colId xmlns:a16="http://schemas.microsoft.com/office/drawing/2014/main" xmlns="" val="3587188065"/>
                    </a:ext>
                  </a:extLst>
                </a:gridCol>
                <a:gridCol w="964716">
                  <a:extLst>
                    <a:ext uri="{9D8B030D-6E8A-4147-A177-3AD203B41FA5}">
                      <a16:colId xmlns:a16="http://schemas.microsoft.com/office/drawing/2014/main" xmlns="" val="688264738"/>
                    </a:ext>
                  </a:extLst>
                </a:gridCol>
                <a:gridCol w="558472">
                  <a:extLst>
                    <a:ext uri="{9D8B030D-6E8A-4147-A177-3AD203B41FA5}">
                      <a16:colId xmlns:a16="http://schemas.microsoft.com/office/drawing/2014/main" xmlns="" val="1327531715"/>
                    </a:ext>
                  </a:extLst>
                </a:gridCol>
                <a:gridCol w="643144">
                  <a:extLst>
                    <a:ext uri="{9D8B030D-6E8A-4147-A177-3AD203B41FA5}">
                      <a16:colId xmlns:a16="http://schemas.microsoft.com/office/drawing/2014/main" xmlns="" val="1193871519"/>
                    </a:ext>
                  </a:extLst>
                </a:gridCol>
              </a:tblGrid>
              <a:tr h="36910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Resident Gender</a:t>
                      </a:r>
                      <a:endParaRPr lang="en-US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Odds-Ratio</a:t>
                      </a:r>
                      <a:r>
                        <a:rPr lang="en-US" sz="800" baseline="0" dirty="0" smtClean="0"/>
                        <a:t> (SE)</a:t>
                      </a:r>
                      <a:endParaRPr lang="en-US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/>
                        <a:t>df</a:t>
                      </a:r>
                      <a:endParaRPr lang="en-US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p-value</a:t>
                      </a:r>
                      <a:endParaRPr lang="en-US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1785341"/>
                  </a:ext>
                </a:extLst>
              </a:tr>
              <a:tr h="234887">
                <a:tc gridSpan="5"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General Medicine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101086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Competency</a:t>
                      </a:r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 vs. Female</a:t>
                      </a:r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0.93 (0.05)</a:t>
                      </a:r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582</a:t>
                      </a:r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0.50</a:t>
                      </a:r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69846972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Personality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 vs. Female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0.97 (0.06)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502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0.96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5352282"/>
                  </a:ext>
                </a:extLst>
              </a:tr>
              <a:tr h="234887">
                <a:tc gridSpan="5">
                  <a:txBody>
                    <a:bodyPr/>
                    <a:lstStyle/>
                    <a:p>
                      <a:pPr algn="l"/>
                      <a:r>
                        <a:rPr lang="en-US" sz="800" b="1" dirty="0" err="1" smtClean="0">
                          <a:solidFill>
                            <a:schemeClr val="tx1"/>
                          </a:solidFill>
                        </a:rPr>
                        <a:t>iPACE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4920851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Competency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 vs. Female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1.17 (0.09)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582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0.13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947884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Personality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 vs. Female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1.11 (0.10)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502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0.56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86674"/>
                  </a:ext>
                </a:extLst>
              </a:tr>
              <a:tr h="234887">
                <a:tc gridSpan="5"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General Medicine vs. </a:t>
                      </a:r>
                      <a:r>
                        <a:rPr lang="en-US" sz="800" b="1" dirty="0" err="1" smtClean="0">
                          <a:solidFill>
                            <a:schemeClr val="tx1"/>
                          </a:solidFill>
                        </a:rPr>
                        <a:t>iPACE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1409659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Competency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0.85 (0.06)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582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0.07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2569141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Competency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Female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1.06 (0.08)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582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0.77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4108257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Personality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0.88 (0.07)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502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0.35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579640"/>
                  </a:ext>
                </a:extLst>
              </a:tr>
              <a:tr h="23488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Personality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Female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1.01 (0.07)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502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1.00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993184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67688" y="6366337"/>
            <a:ext cx="4167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chemeClr val="bg1"/>
                </a:solidFill>
              </a:rPr>
              <a:t>Table </a:t>
            </a:r>
            <a:r>
              <a:rPr lang="en-US" sz="700" b="1" dirty="0">
                <a:solidFill>
                  <a:schemeClr val="bg1"/>
                </a:solidFill>
              </a:rPr>
              <a:t>3</a:t>
            </a:r>
            <a:r>
              <a:rPr lang="en-US" sz="700" b="1" dirty="0" smtClean="0">
                <a:solidFill>
                  <a:schemeClr val="bg1"/>
                </a:solidFill>
              </a:rPr>
              <a:t>.</a:t>
            </a:r>
            <a:r>
              <a:rPr lang="en-US" sz="700" dirty="0" smtClean="0">
                <a:solidFill>
                  <a:schemeClr val="bg1"/>
                </a:solidFill>
              </a:rPr>
              <a:t> </a:t>
            </a:r>
            <a:r>
              <a:rPr lang="en-US" sz="700" dirty="0" smtClean="0">
                <a:solidFill>
                  <a:schemeClr val="bg1"/>
                </a:solidFill>
              </a:rPr>
              <a:t>Medical Education faculty use of personality or </a:t>
            </a:r>
            <a:r>
              <a:rPr lang="en-US" sz="700" dirty="0" smtClean="0">
                <a:solidFill>
                  <a:schemeClr val="bg1"/>
                </a:solidFill>
              </a:rPr>
              <a:t>competency-related </a:t>
            </a:r>
            <a:r>
              <a:rPr lang="en-US" sz="700" dirty="0" smtClean="0">
                <a:solidFill>
                  <a:schemeClr val="bg1"/>
                </a:solidFill>
              </a:rPr>
              <a:t>words in written evaluations of male and female </a:t>
            </a:r>
            <a:r>
              <a:rPr lang="en-US" sz="700" dirty="0" smtClean="0">
                <a:solidFill>
                  <a:schemeClr val="bg1"/>
                </a:solidFill>
              </a:rPr>
              <a:t>residents.</a:t>
            </a:r>
            <a:endParaRPr lang="en-US" sz="7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5726" y="3011615"/>
            <a:ext cx="3011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chemeClr val="bg1"/>
                </a:solidFill>
              </a:rPr>
              <a:t>Table </a:t>
            </a:r>
            <a:r>
              <a:rPr lang="en-US" sz="700" b="1" dirty="0">
                <a:solidFill>
                  <a:schemeClr val="bg1"/>
                </a:solidFill>
              </a:rPr>
              <a:t>2</a:t>
            </a:r>
            <a:r>
              <a:rPr lang="en-US" sz="700" b="1" dirty="0" smtClean="0">
                <a:solidFill>
                  <a:schemeClr val="bg1"/>
                </a:solidFill>
              </a:rPr>
              <a:t>. </a:t>
            </a:r>
            <a:r>
              <a:rPr lang="en-US" sz="700" dirty="0" smtClean="0">
                <a:solidFill>
                  <a:schemeClr val="bg1"/>
                </a:solidFill>
              </a:rPr>
              <a:t>Number of individual faculty and residents by rounding method and </a:t>
            </a:r>
            <a:r>
              <a:rPr lang="en-US" sz="700" dirty="0" smtClean="0">
                <a:solidFill>
                  <a:schemeClr val="bg1"/>
                </a:solidFill>
              </a:rPr>
              <a:t>gender.</a:t>
            </a:r>
            <a:endParaRPr 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83547"/>
              </p:ext>
            </p:extLst>
          </p:nvPr>
        </p:nvGraphicFramePr>
        <p:xfrm>
          <a:off x="10632" y="5676586"/>
          <a:ext cx="3924995" cy="99752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37585"/>
                <a:gridCol w="564035"/>
                <a:gridCol w="770124"/>
                <a:gridCol w="596575"/>
                <a:gridCol w="629115"/>
                <a:gridCol w="627561"/>
              </a:tblGrid>
              <a:tr h="413888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Personality</a:t>
                      </a:r>
                      <a:endParaRPr lang="en-U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Active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Bright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Caring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700" dirty="0" smtClean="0"/>
                        <a:t>Enthusiastic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Humble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Motivated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dirty="0" smtClean="0"/>
                        <a:t>Open</a:t>
                      </a:r>
                      <a:endParaRPr lang="en-US" sz="700" baseline="0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Polite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Relaxed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Reliable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Respectful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Talented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Thoughtful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700" baseline="0" dirty="0" smtClean="0"/>
                        <a:t>Warm</a:t>
                      </a:r>
                      <a:endParaRPr lang="en-US" sz="700" dirty="0" smtClean="0"/>
                    </a:p>
                  </a:txBody>
                  <a:tcPr/>
                </a:tc>
              </a:tr>
              <a:tr h="583640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Competency</a:t>
                      </a:r>
                      <a:endParaRPr lang="en-U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Advanced</a:t>
                      </a:r>
                    </a:p>
                    <a:p>
                      <a:r>
                        <a:rPr lang="en-US" sz="700" dirty="0" smtClean="0"/>
                        <a:t>Basic</a:t>
                      </a:r>
                    </a:p>
                    <a:p>
                      <a:r>
                        <a:rPr lang="en-US" sz="700" dirty="0" smtClean="0"/>
                        <a:t>Clinical</a:t>
                      </a:r>
                      <a:endParaRPr lang="en-US" sz="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 smtClean="0"/>
                        <a:t>Compassionate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 smtClean="0"/>
                        <a:t>Complex</a:t>
                      </a:r>
                      <a:endParaRPr lang="en-US" sz="700" dirty="0" smtClean="0"/>
                    </a:p>
                    <a:p>
                      <a:r>
                        <a:rPr lang="en-US" sz="700" dirty="0" smtClean="0"/>
                        <a:t>Comprehensive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Efficient</a:t>
                      </a:r>
                    </a:p>
                    <a:p>
                      <a:r>
                        <a:rPr lang="en-US" sz="700" dirty="0" smtClean="0"/>
                        <a:t>Empathetic</a:t>
                      </a:r>
                    </a:p>
                    <a:p>
                      <a:r>
                        <a:rPr lang="en-US" sz="700" dirty="0" smtClean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Impressive</a:t>
                      </a:r>
                    </a:p>
                    <a:p>
                      <a:r>
                        <a:rPr lang="en-US" sz="700" dirty="0" smtClean="0"/>
                        <a:t>Integral</a:t>
                      </a:r>
                    </a:p>
                    <a:p>
                      <a:r>
                        <a:rPr lang="en-US" sz="700" dirty="0" smtClean="0"/>
                        <a:t>Knowledge-able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Relevant</a:t>
                      </a:r>
                    </a:p>
                    <a:p>
                      <a:r>
                        <a:rPr lang="en-US" sz="700" dirty="0" smtClean="0"/>
                        <a:t>Smart</a:t>
                      </a:r>
                    </a:p>
                    <a:p>
                      <a:r>
                        <a:rPr lang="en-US" sz="700" dirty="0" smtClean="0"/>
                        <a:t>Thorough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6529" y="6668754"/>
            <a:ext cx="38328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chemeClr val="bg1"/>
                </a:solidFill>
              </a:rPr>
              <a:t>Table </a:t>
            </a:r>
            <a:r>
              <a:rPr lang="en-US" sz="700" b="1" dirty="0">
                <a:solidFill>
                  <a:schemeClr val="bg1"/>
                </a:solidFill>
              </a:rPr>
              <a:t>1</a:t>
            </a:r>
            <a:r>
              <a:rPr lang="en-US" sz="700" b="1" dirty="0" smtClean="0">
                <a:solidFill>
                  <a:schemeClr val="bg1"/>
                </a:solidFill>
              </a:rPr>
              <a:t>.</a:t>
            </a:r>
            <a:r>
              <a:rPr lang="en-US" sz="700" dirty="0" smtClean="0">
                <a:solidFill>
                  <a:schemeClr val="bg1"/>
                </a:solidFill>
              </a:rPr>
              <a:t> Examples of descriptors by categories of personality or competency-based.</a:t>
            </a:r>
            <a:endParaRPr lang="en-US" sz="7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53586" y="3769877"/>
            <a:ext cx="3721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Single intuition with a small number of faculty evaluators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Same faculty who evaluated on both </a:t>
            </a:r>
            <a:r>
              <a:rPr lang="en-US" sz="900" dirty="0" smtClean="0">
                <a:solidFill>
                  <a:schemeClr val="bg1"/>
                </a:solidFill>
              </a:rPr>
              <a:t>services: </a:t>
            </a:r>
            <a:r>
              <a:rPr lang="en-US" sz="900" dirty="0" smtClean="0">
                <a:solidFill>
                  <a:schemeClr val="bg1"/>
                </a:solidFill>
              </a:rPr>
              <a:t>individual writing styles/patterns may have made it difficult to find differences between the two models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Traditional teaching narratives are shorter in length and may not have contributed sufficient feedback specific to the </a:t>
            </a:r>
            <a:r>
              <a:rPr lang="en-US" sz="900" dirty="0" smtClean="0">
                <a:solidFill>
                  <a:schemeClr val="bg1"/>
                </a:solidFill>
              </a:rPr>
              <a:t>individual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We only looked at two categories of words – perhaps there is a difference if you analyze actionable terms</a:t>
            </a:r>
          </a:p>
        </p:txBody>
      </p:sp>
    </p:spTree>
    <p:extLst>
      <p:ext uri="{BB962C8B-B14F-4D97-AF65-F5344CB8AC3E}">
        <p14:creationId xmlns:p14="http://schemas.microsoft.com/office/powerpoint/2010/main" val="5631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1176</TotalTime>
  <Words>777</Words>
  <Application>Microsoft Macintosh PowerPoint</Application>
  <PresentationFormat>Widescreen</PresentationFormat>
  <Paragraphs>129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Arial</vt:lpstr>
      <vt:lpstr>Parcel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Katie</dc:creator>
  <cp:lastModifiedBy>Davis, Katie</cp:lastModifiedBy>
  <cp:revision>29</cp:revision>
  <dcterms:created xsi:type="dcterms:W3CDTF">2023-02-17T20:00:13Z</dcterms:created>
  <dcterms:modified xsi:type="dcterms:W3CDTF">2023-04-30T14:15:59Z</dcterms:modified>
</cp:coreProperties>
</file>